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0" r:id="rId1"/>
  </p:sldMasterIdLst>
  <p:notesMasterIdLst>
    <p:notesMasterId r:id="rId34"/>
  </p:notesMasterIdLst>
  <p:sldIdLst>
    <p:sldId id="290" r:id="rId2"/>
    <p:sldId id="707" r:id="rId3"/>
    <p:sldId id="705" r:id="rId4"/>
    <p:sldId id="704" r:id="rId5"/>
    <p:sldId id="677" r:id="rId6"/>
    <p:sldId id="678" r:id="rId7"/>
    <p:sldId id="679" r:id="rId8"/>
    <p:sldId id="706" r:id="rId9"/>
    <p:sldId id="680" r:id="rId10"/>
    <p:sldId id="695" r:id="rId11"/>
    <p:sldId id="681" r:id="rId12"/>
    <p:sldId id="696" r:id="rId13"/>
    <p:sldId id="682" r:id="rId14"/>
    <p:sldId id="683" r:id="rId15"/>
    <p:sldId id="685" r:id="rId16"/>
    <p:sldId id="684" r:id="rId17"/>
    <p:sldId id="686" r:id="rId18"/>
    <p:sldId id="687" r:id="rId19"/>
    <p:sldId id="688" r:id="rId20"/>
    <p:sldId id="689" r:id="rId21"/>
    <p:sldId id="690" r:id="rId22"/>
    <p:sldId id="691" r:id="rId23"/>
    <p:sldId id="692" r:id="rId24"/>
    <p:sldId id="693" r:id="rId25"/>
    <p:sldId id="694" r:id="rId26"/>
    <p:sldId id="672" r:id="rId27"/>
    <p:sldId id="295" r:id="rId28"/>
    <p:sldId id="297" r:id="rId29"/>
    <p:sldId id="296" r:id="rId30"/>
    <p:sldId id="702" r:id="rId31"/>
    <p:sldId id="703" r:id="rId32"/>
    <p:sldId id="670" r:id="rId33"/>
  </p:sldIdLst>
  <p:sldSz cx="12192000" cy="6858000"/>
  <p:notesSz cx="6858000" cy="9144000"/>
  <p:embeddedFontLst>
    <p:embeddedFont>
      <p:font typeface="Gill Sans MT" panose="020B0502020104020203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orbel" panose="020B0503020204020204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3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6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96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996" i="1" dirty="0"/>
              <a:t>Доходы</a:t>
            </a:r>
          </a:p>
        </c:rich>
      </c:tx>
      <c:layout/>
      <c:overlay val="0"/>
      <c:spPr>
        <a:noFill/>
        <a:ln w="25331">
          <a:noFill/>
        </a:ln>
      </c:spPr>
    </c:title>
    <c:autoTitleDeleted val="0"/>
    <c:view3D>
      <c:rotX val="75"/>
      <c:rotY val="0"/>
      <c:rAngAx val="0"/>
    </c:view3D>
    <c:floor>
      <c:thickness val="0"/>
    </c:floor>
    <c:sideWall>
      <c:thickness val="0"/>
      <c:spPr>
        <a:noFill/>
        <a:ln w="25352">
          <a:noFill/>
        </a:ln>
      </c:spPr>
    </c:sideWall>
    <c:backWall>
      <c:thickness val="0"/>
      <c:spPr>
        <a:noFill/>
        <a:ln w="25352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0.15930751288248751"/>
          <c:w val="0.90201184880660001"/>
          <c:h val="0.729230833015699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c:spPr>
          <c:dPt>
            <c:idx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00B0F0"/>
                  </a:gs>
                  <a:gs pos="83000">
                    <a:srgbClr val="00B0F0"/>
                  </a:gs>
                  <a:gs pos="100000">
                    <a:srgbClr val="00B0F0"/>
                  </a:gs>
                </a:gsLst>
                <a:lin ang="5400000" scaled="1"/>
              </a:gradFill>
              <a:ln w="18999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7241-4AFB-8C04-40CE6C66270B}"/>
              </c:ext>
            </c:extLst>
          </c:dPt>
          <c:dPt>
            <c:idx val="1"/>
            <c:bubble3D val="0"/>
            <c:spPr>
              <a:gradFill>
                <a:gsLst>
                  <a:gs pos="83000">
                    <a:srgbClr val="92D050"/>
                  </a:gs>
                  <a:gs pos="100000">
                    <a:srgbClr val="92D050"/>
                  </a:gs>
                </a:gsLst>
                <a:lin ang="5400000" scaled="1"/>
              </a:gradFill>
              <a:ln w="18999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241-4AFB-8C04-40CE6C66270B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14361,8</a:t>
                    </a:r>
                    <a:endPara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 w="25331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241-4AFB-8C04-40CE6C66270B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14821,0</a:t>
                    </a:r>
                    <a:endPara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 w="25331">
                  <a:noFill/>
                </a:ln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241-4AFB-8C04-40CE6C6627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план 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14361.8</c:v>
                </c:pt>
                <c:pt idx="1">
                  <c:v>14821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41-4AFB-8C04-40CE6C6627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/>
      <c:overlay val="0"/>
      <c:spPr>
        <a:noFill/>
        <a:ln w="25331">
          <a:noFill/>
        </a:ln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/>
              <a:t>Анализ динамики </a:t>
            </a:r>
            <a:r>
              <a:rPr lang="ru-RU" dirty="0" smtClean="0"/>
              <a:t>поступления дотаций и НДФЛ </a:t>
            </a:r>
          </a:p>
          <a:p>
            <a:pPr>
              <a:defRPr/>
            </a:pPr>
            <a:r>
              <a:rPr lang="ru-RU" dirty="0" smtClean="0"/>
              <a:t>в сравнении с 2020 годом   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460297736220473E-2"/>
          <c:y val="0.1099630222709755"/>
          <c:w val="0.93539702263779523"/>
          <c:h val="0.8348962946052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>
              <a:outerShdw blurRad="55880" dist="15240" dir="5400000" algn="ctr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prstMaterial="dkEdge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C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 </c:v>
                </c:pt>
                <c:pt idx="1">
                  <c:v>НДФЛ</c:v>
                </c:pt>
                <c:pt idx="2">
                  <c:v>Снижение дотаций</c:v>
                </c:pt>
                <c:pt idx="3">
                  <c:v>Снижение НДФЛ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4693.1000000000004</c:v>
                </c:pt>
                <c:pt idx="1">
                  <c:v>5816.7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E0-4378-AB62-13FFF5DF91E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55880" dist="15240" dir="5400000" algn="ctr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prstMaterial="dkEdge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C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 </c:v>
                </c:pt>
                <c:pt idx="1">
                  <c:v>НДФЛ</c:v>
                </c:pt>
                <c:pt idx="2">
                  <c:v>Снижение дотаций</c:v>
                </c:pt>
                <c:pt idx="3">
                  <c:v>Снижение НДФЛ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4223.8</c:v>
                </c:pt>
                <c:pt idx="1">
                  <c:v>2674</c:v>
                </c:pt>
                <c:pt idx="2">
                  <c:v>-469.3</c:v>
                </c:pt>
                <c:pt idx="3">
                  <c:v>-3142.7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E0-4378-AB62-13FFF5DF91E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>
              <a:outerShdw blurRad="55880" dist="15240" dir="5400000" algn="ctr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l"/>
            </a:scene3d>
            <a:sp3d prstMaterial="dkEdge">
              <a:bevelT w="0" h="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C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 </c:v>
                </c:pt>
                <c:pt idx="1">
                  <c:v>НДФЛ</c:v>
                </c:pt>
                <c:pt idx="2">
                  <c:v>Снижение дотаций</c:v>
                </c:pt>
                <c:pt idx="3">
                  <c:v>Снижение НДФЛ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3501.8</c:v>
                </c:pt>
                <c:pt idx="1">
                  <c:v>2400</c:v>
                </c:pt>
                <c:pt idx="2">
                  <c:v>-1191.3</c:v>
                </c:pt>
                <c:pt idx="3">
                  <c:v>-3416.7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E0-4378-AB62-13FFF5DF91E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384237184"/>
        <c:axId val="384237512"/>
      </c:barChart>
      <c:catAx>
        <c:axId val="384237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84237512"/>
        <c:crosses val="autoZero"/>
        <c:auto val="1"/>
        <c:lblAlgn val="ctr"/>
        <c:lblOffset val="100"/>
        <c:noMultiLvlLbl val="0"/>
      </c:catAx>
      <c:valAx>
        <c:axId val="384237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842371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0" i="0" u="none" strike="noStrike" kern="1200" baseline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C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756D5-59F0-462A-9A25-D58398E8F219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7CB2B-8D2D-48E9-80F7-F4E2DE4DF3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852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A7D-67F3-4018-8450-CE7323A82F16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3EB2-8C4E-48B6-AA7E-D3C25C5F43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86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A7D-67F3-4018-8450-CE7323A82F16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3EB2-8C4E-48B6-AA7E-D3C25C5F43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55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A7D-67F3-4018-8450-CE7323A82F16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3EB2-8C4E-48B6-AA7E-D3C25C5F43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521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567DE-0DC7-4875-A2D1-FF3F752B6E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3749E-DE87-4A10-B619-B7823D3B1869}" type="datetimeFigureOut">
              <a:rPr lang="ru-RU"/>
              <a:pPr>
                <a:defRPr/>
              </a:pPr>
              <a:t>03.02.2022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5A7E1-FB6A-4754-BEFF-7CBF6BBFCF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F0229-BC55-4EB6-822B-6ABA44A1A8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3FE9257D-C97A-43D3-8683-17B90D517E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531512"/>
      </p:ext>
    </p:extLst>
  </p:cSld>
  <p:clrMapOvr>
    <a:masterClrMapping/>
  </p:clrMapOvr>
  <p:transition spd="slow" advTm="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A7D-67F3-4018-8450-CE7323A82F16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3EB2-8C4E-48B6-AA7E-D3C25C5F43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8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A7D-67F3-4018-8450-CE7323A82F16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3EB2-8C4E-48B6-AA7E-D3C25C5F43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51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A7D-67F3-4018-8450-CE7323A82F16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3EB2-8C4E-48B6-AA7E-D3C25C5F43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90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A7D-67F3-4018-8450-CE7323A82F16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3EB2-8C4E-48B6-AA7E-D3C25C5F432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12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A7D-67F3-4018-8450-CE7323A82F16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3EB2-8C4E-48B6-AA7E-D3C25C5F43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11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A7D-67F3-4018-8450-CE7323A82F16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3EB2-8C4E-48B6-AA7E-D3C25C5F43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90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8A7D-67F3-4018-8450-CE7323A82F16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3EB2-8C4E-48B6-AA7E-D3C25C5F43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088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AFB8A7D-67F3-4018-8450-CE7323A82F16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03EB2-8C4E-48B6-AA7E-D3C25C5F43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5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AFB8A7D-67F3-4018-8450-CE7323A82F16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6203EB2-8C4E-48B6-AA7E-D3C25C5F43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97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4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4BBDA2A-90F4-43A2-A52B-133B426B02C5}"/>
              </a:ext>
            </a:extLst>
          </p:cNvPr>
          <p:cNvSpPr/>
          <p:nvPr/>
        </p:nvSpPr>
        <p:spPr>
          <a:xfrm>
            <a:off x="3048000" y="296733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Отчет</a:t>
            </a:r>
          </a:p>
          <a:p>
            <a:pPr algn="ctr">
              <a:defRPr/>
            </a:pP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главы Михайловского сельского поселения </a:t>
            </a:r>
          </a:p>
          <a:p>
            <a:pPr algn="ctr">
              <a:defRPr/>
            </a:pP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первое полугодие 2021 года</a:t>
            </a:r>
            <a:endParaRPr lang="ru-RU" sz="3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1BC42E-59B9-4AC4-A4FE-141E21334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4" y="357188"/>
            <a:ext cx="259238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56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дерево, внешний, трав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1A7F4B7-A8B7-4684-BA53-76693D43B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8653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Рисунок 4" descr="Изображение выглядит как дерево, внешний, трав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7A9247B-329E-48F4-B974-3B31E03215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" r="-3" b="150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ва, внешний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466BCDC6-1121-49FD-B792-AE7C48F28D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трава, внешний, дерево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A9EFFB06-1A4A-4DC7-8F9D-9440DFAFB98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6" y="1604247"/>
            <a:ext cx="4876631" cy="3657473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ешний, трава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276139C1-ABB1-41D2-B020-C58F9E4FD95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6" y="1604247"/>
            <a:ext cx="4876632" cy="36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 descr="Изображение выглядит как внешний, небо, земля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C6D6E0EE-742C-45CA-8C8F-D9C711B8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r="11503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D4D889D-5F98-4EF5-9C82-D8C331B6D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нешний, дерево, трава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8AB4DF79-D8F6-4BBA-BC06-C228C17542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7" y="192231"/>
            <a:ext cx="4765964" cy="357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08" y="192231"/>
            <a:ext cx="4828310" cy="362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99" y="3172690"/>
            <a:ext cx="4765964" cy="357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593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внешний, дерево, небо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C7E9F0AF-53A1-4938-8590-0E1FD61CC5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040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ешний, небо, дорога, оранжевый&#10;&#10;Автоматически созданное описание">
            <a:extLst>
              <a:ext uri="{FF2B5EF4-FFF2-40B4-BE49-F238E27FC236}">
                <a16:creationId xmlns:a16="http://schemas.microsoft.com/office/drawing/2014/main" id="{D37A5F68-83C3-4C5F-A305-96B2BAE7B6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6" b="6"/>
          <a:stretch/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емля, внешний, транспорт, сельскохозяйственн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5F1D04FD-F864-41F0-90C5-B5C02287B4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0" r="-4" b="-4"/>
          <a:stretch/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рава, внешний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95CDDD81-18B3-491D-93CB-B2147A89AB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610"/>
          <a:stretch/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4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рево, внешний, земля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06B95567-69F1-4F72-989F-CA3BA4DB3B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" r="24595" b="-1"/>
          <a:stretch/>
        </p:blipFill>
        <p:spPr>
          <a:xfrm>
            <a:off x="191086" y="171715"/>
            <a:ext cx="5813197" cy="6129087"/>
          </a:xfrm>
          <a:prstGeom prst="rect">
            <a:avLst/>
          </a:prstGeom>
        </p:spPr>
      </p:pic>
      <p:pic>
        <p:nvPicPr>
          <p:cNvPr id="5" name="Рисунок 4" descr="Изображение выглядит как небо, внешний, земля, грязь&#10;&#10;Автоматически созданное описание">
            <a:extLst>
              <a:ext uri="{FF2B5EF4-FFF2-40B4-BE49-F238E27FC236}">
                <a16:creationId xmlns:a16="http://schemas.microsoft.com/office/drawing/2014/main" id="{11ED6DBB-52B1-4B09-9822-54FB6E7E1B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4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ешний, земля, небо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5EB31B98-9B77-41DE-B43D-6908DEEE1B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05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грузовик, внешний, небо, желтый&#10;&#10;Автоматически созданное описание">
            <a:extLst>
              <a:ext uri="{FF2B5EF4-FFF2-40B4-BE49-F238E27FC236}">
                <a16:creationId xmlns:a16="http://schemas.microsoft.com/office/drawing/2014/main" id="{F5A59F96-C0F1-4EE6-ADA2-9074D5E86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07" r="-2" b="13829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6" name="Рисунок 5" descr="Изображение выглядит как дерево, внешний, земля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06C510A2-5ECD-46A4-9237-A90D9BA8A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7160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4" name="Рисунок 3" descr="Изображение выглядит как дерево, внешний, земля, путь&#10;&#10;Автоматически созданное описание">
            <a:extLst>
              <a:ext uri="{FF2B5EF4-FFF2-40B4-BE49-F238E27FC236}">
                <a16:creationId xmlns:a16="http://schemas.microsoft.com/office/drawing/2014/main" id="{F275EEED-4C04-4E8C-BE29-F50F91C5A9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5907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3" name="Рисунок 2" descr="Изображение выглядит как дерево, внешний, земля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2A6D01C3-35BE-42A6-9B16-4610411C32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r="2" b="28034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2" y="1350818"/>
            <a:ext cx="4405745" cy="33043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09" y="1433945"/>
            <a:ext cx="4294909" cy="322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65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A67A801-3E19-4D92-8208-DD2118A901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6" y="1604247"/>
            <a:ext cx="4876631" cy="36574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826054-98B4-439B-8869-CEA911A8AC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6" y="1604247"/>
            <a:ext cx="4876632" cy="365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7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дерево, небо, внешний, облачный&#10;&#10;Автоматически созданное описание">
            <a:extLst>
              <a:ext uri="{FF2B5EF4-FFF2-40B4-BE49-F238E27FC236}">
                <a16:creationId xmlns:a16="http://schemas.microsoft.com/office/drawing/2014/main" id="{E500E244-9CCC-4DB3-ACAB-8F2CD034B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509611"/>
            <a:ext cx="2879083" cy="38387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FEF660-6DB3-4AA5-9566-C519FE31A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976" y="1509267"/>
            <a:ext cx="2880360" cy="38404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2F8EB1-0CE4-480A-9DF7-58395913F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41" y="1508759"/>
            <a:ext cx="288036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5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62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рево, внешний, трава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5E617E33-C0B0-465D-9625-ED0416D68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2" r="6178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Рисунок 6" descr="Изображение выглядит как дерево, внешний, трава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26067B80-8525-4A70-BE4D-8CE06F39CD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Рисунок 4" descr="Изображение выглядит как трава, небо, внешний, поле&#10;&#10;Автоматически созданное описание">
            <a:extLst>
              <a:ext uri="{FF2B5EF4-FFF2-40B4-BE49-F238E27FC236}">
                <a16:creationId xmlns:a16="http://schemas.microsoft.com/office/drawing/2014/main" id="{BE2C3169-9E64-40E9-B63D-A3006C833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0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внешний, небо, грузовик&#10;&#10;Автоматически созданное описание">
            <a:extLst>
              <a:ext uri="{FF2B5EF4-FFF2-40B4-BE49-F238E27FC236}">
                <a16:creationId xmlns:a16="http://schemas.microsoft.com/office/drawing/2014/main" id="{027149C5-A4F2-4307-98BD-140A0B7BCD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r="9261" b="-3"/>
          <a:stretch/>
        </p:blipFill>
        <p:spPr>
          <a:xfrm>
            <a:off x="897636" y="909828"/>
            <a:ext cx="5117930" cy="5038344"/>
          </a:xfrm>
          <a:prstGeom prst="rect">
            <a:avLst/>
          </a:prstGeom>
        </p:spPr>
      </p:pic>
      <p:pic>
        <p:nvPicPr>
          <p:cNvPr id="3" name="Рисунок 2" descr="Изображение выглядит как трава, внешний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6D36959C-0534-4194-B1D5-D33117BC3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r="6342" b="-3"/>
          <a:stretch/>
        </p:blipFill>
        <p:spPr>
          <a:xfrm>
            <a:off x="6176433" y="909828"/>
            <a:ext cx="5117931" cy="50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1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рава, внешний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688705C4-93CE-4443-A3D7-C79F3A6E47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5" y="804334"/>
            <a:ext cx="6999109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4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FCDA426-D6FD-45A0-9DFB-4BAD6842C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91" y="1123527"/>
            <a:ext cx="3453600" cy="4604800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дание, внешний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6847428B-2E2D-4004-B752-70A7E9FD47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676" y="2099423"/>
            <a:ext cx="3537345" cy="2653008"/>
          </a:xfrm>
          <a:prstGeom prst="rect">
            <a:avLst/>
          </a:prstGeom>
        </p:spPr>
      </p:pic>
      <p:pic>
        <p:nvPicPr>
          <p:cNvPr id="7" name="Рисунок 6" descr="Изображение выглядит как трава, внешний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EB073261-0DBE-4526-A29C-96093A804D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36" y="2107008"/>
            <a:ext cx="3517120" cy="26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0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рево, внешний, небо, знак&#10;&#10;Автоматически созданное описание">
            <a:extLst>
              <a:ext uri="{FF2B5EF4-FFF2-40B4-BE49-F238E27FC236}">
                <a16:creationId xmlns:a16="http://schemas.microsoft.com/office/drawing/2014/main" id="{EF7C7EB1-8EAC-487F-AE76-DA8DE9D2B3A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445" y="804334"/>
            <a:ext cx="6999109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34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4" y="706582"/>
            <a:ext cx="7200000" cy="54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3"/>
          <a:stretch/>
        </p:blipFill>
        <p:spPr>
          <a:xfrm>
            <a:off x="8115732" y="912764"/>
            <a:ext cx="3857625" cy="4987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59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450E4AE-24C5-44E1-9A90-F3F71579E0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044" y="745236"/>
            <a:ext cx="10725912" cy="536752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8DD380-42C3-4A79-A902-F45DF5339E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28266" y="-2013796"/>
            <a:ext cx="5535469" cy="10885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Рисунок 2" descr="Изображение выглядит как внешний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0A0718DE-EE18-4622-A8E8-C57F47D628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6" r="-3" b="-3"/>
          <a:stretch/>
        </p:blipFill>
        <p:spPr>
          <a:xfrm>
            <a:off x="897636" y="909828"/>
            <a:ext cx="5117930" cy="5038344"/>
          </a:xfrm>
          <a:prstGeom prst="rect">
            <a:avLst/>
          </a:prstGeom>
        </p:spPr>
      </p:pic>
      <p:pic>
        <p:nvPicPr>
          <p:cNvPr id="5" name="Рисунок 4" descr="Изображение выглядит как внешний, автомобиль&#10;&#10;Автоматически созданное описание">
            <a:extLst>
              <a:ext uri="{FF2B5EF4-FFF2-40B4-BE49-F238E27FC236}">
                <a16:creationId xmlns:a16="http://schemas.microsoft.com/office/drawing/2014/main" id="{3E91D043-CA5F-4231-8CC8-19E7A5B81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 r="22770" b="-3"/>
          <a:stretch/>
        </p:blipFill>
        <p:spPr>
          <a:xfrm>
            <a:off x="6176433" y="909828"/>
            <a:ext cx="5117931" cy="503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пол, внутренний, потолок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ABE3207-F368-4733-B70C-9D4DF6E3F5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1" r="-3" b="9967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л, стоит, группа, линия&#10;&#10;Автоматически созданное описание">
            <a:extLst>
              <a:ext uri="{FF2B5EF4-FFF2-40B4-BE49-F238E27FC236}">
                <a16:creationId xmlns:a16="http://schemas.microsoft.com/office/drawing/2014/main" id="{FA100846-998A-4AD8-8343-E61FEF87C4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2" r="1" b="12064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челове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E9B324B7-D940-4DB9-AF84-3D77222561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r="7125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пол, потолок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80428BFD-42B6-4FAF-96CE-2E971C2D7A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3" b="13615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7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дерево, внешний, человек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37B9B085-EFC7-4DEE-981F-89F1EF41F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204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Рисунок 6" descr="Изображение выглядит как трава, человек,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9B47B786-1AFD-4CBC-AD97-FC96DFA639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9DEB83-9AF3-4C2F-9B03-0B15455A1B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4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AFAB3B0-BC01-4FE6-8C8E-7961CB5E43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9" r="-3" b="10728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D6CC76A-DF2E-4179-8E81-CE97A682AF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6" r="1" b="2234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5171435B-0F43-4A53-BB5C-8167E15502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r="835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дерево, внешний, земля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59FD2D3-8E84-42BF-AC5B-F0421BF1DD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8" b="12691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5">
            <a:extLst>
              <a:ext uri="{FF2B5EF4-FFF2-40B4-BE49-F238E27FC236}">
                <a16:creationId xmlns:a16="http://schemas.microsoft.com/office/drawing/2014/main" id="{9E9CBBBD-3408-458D-A4AB-CAE780BA973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15462671"/>
              </p:ext>
            </p:extLst>
          </p:nvPr>
        </p:nvGraphicFramePr>
        <p:xfrm>
          <a:off x="1954213" y="1268414"/>
          <a:ext cx="8462962" cy="5113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123" name="TextBox 5">
            <a:extLst>
              <a:ext uri="{FF2B5EF4-FFF2-40B4-BE49-F238E27FC236}">
                <a16:creationId xmlns:a16="http://schemas.microsoft.com/office/drawing/2014/main" id="{B398E00A-E2E9-40D8-B5A4-23B0C5D7A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2650" y="333375"/>
            <a:ext cx="808513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</a:p>
          <a:p>
            <a:pPr algn="ctr"/>
            <a:r>
              <a:rPr lang="ru-RU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396355317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4" y="235527"/>
            <a:ext cx="4073236" cy="3054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291" y="3610842"/>
            <a:ext cx="4105563" cy="307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36" y="154638"/>
            <a:ext cx="4680000" cy="324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6"/>
          <a:stretch/>
        </p:blipFill>
        <p:spPr>
          <a:xfrm>
            <a:off x="7628552" y="3399560"/>
            <a:ext cx="3108349" cy="3290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125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2" y="134523"/>
            <a:ext cx="4359564" cy="3269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012" y="3421179"/>
            <a:ext cx="4359564" cy="3269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86" y="117541"/>
            <a:ext cx="4404851" cy="330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8416" y="3022255"/>
            <a:ext cx="5371042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05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098269-42BF-40B5-BB67-38301DB94F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7" b="7077"/>
          <a:stretch/>
        </p:blipFill>
        <p:spPr>
          <a:xfrm>
            <a:off x="984439" y="2065766"/>
            <a:ext cx="4789827" cy="2726465"/>
          </a:xfrm>
          <a:prstGeom prst="rect">
            <a:avLst/>
          </a:prstGeom>
        </p:spPr>
      </p:pic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516F97B9-23C6-4EF1-AED7-D5E3C26A64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096000" y="1142999"/>
            <a:ext cx="0" cy="45720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Изображение выглядит как внешний, дерево, ребенок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DB9B6D7D-89D7-427F-A35F-7F5E833570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6" b="9743"/>
          <a:stretch/>
        </p:blipFill>
        <p:spPr>
          <a:xfrm>
            <a:off x="6417734" y="1981765"/>
            <a:ext cx="4799456" cy="289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2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81079193"/>
              </p:ext>
            </p:extLst>
          </p:nvPr>
        </p:nvGraphicFramePr>
        <p:xfrm>
          <a:off x="0" y="-162232"/>
          <a:ext cx="12192000" cy="7020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753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98" y="1177636"/>
            <a:ext cx="4364857" cy="3816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522" y="676563"/>
            <a:ext cx="3763241" cy="5017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177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ерево, внешний, земля, грязь&#10;&#10;Автоматически созданное описание">
            <a:extLst>
              <a:ext uri="{FF2B5EF4-FFF2-40B4-BE49-F238E27FC236}">
                <a16:creationId xmlns:a16="http://schemas.microsoft.com/office/drawing/2014/main" id="{2AADEAE3-5BAB-4DF4-B087-915CF470B7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6" r="-2" b="25448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ешний, дерево, земля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F5585B74-A820-4688-8FD0-280BBBEEEC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3" r="-2" b="21625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ешний, трава, земля, небо&#10;&#10;Автоматически созданное описание">
            <a:extLst>
              <a:ext uri="{FF2B5EF4-FFF2-40B4-BE49-F238E27FC236}">
                <a16:creationId xmlns:a16="http://schemas.microsoft.com/office/drawing/2014/main" id="{5A7D410F-8F15-4B4E-9676-071790C288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6" r="-1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4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рава, внешний, спортивная игра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F7AF662B-ED0D-4D38-970F-C2C920B170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236"/>
          <a:stretch/>
        </p:blipFill>
        <p:spPr>
          <a:xfrm>
            <a:off x="198739" y="171717"/>
            <a:ext cx="5804105" cy="3167426"/>
          </a:xfrm>
          <a:prstGeom prst="rect">
            <a:avLst/>
          </a:prstGeom>
        </p:spPr>
      </p:pic>
      <p:pic>
        <p:nvPicPr>
          <p:cNvPr id="3" name="Рисунок 2" descr="Изображение выглядит как внешний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EA9DAC23-7638-44E2-960C-968509CE01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 r="2" b="24532"/>
          <a:stretch/>
        </p:blipFill>
        <p:spPr>
          <a:xfrm>
            <a:off x="6195373" y="171717"/>
            <a:ext cx="5797883" cy="3167426"/>
          </a:xfrm>
          <a:prstGeom prst="rect">
            <a:avLst/>
          </a:prstGeom>
        </p:spPr>
      </p:pic>
      <p:pic>
        <p:nvPicPr>
          <p:cNvPr id="5" name="Рисунок 4" descr="Изображение выглядит как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813C670-24CF-46C6-8893-351FDE932E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5907"/>
          <a:stretch/>
        </p:blipFill>
        <p:spPr>
          <a:xfrm>
            <a:off x="198739" y="3510858"/>
            <a:ext cx="5804105" cy="2789948"/>
          </a:xfrm>
          <a:prstGeom prst="rect">
            <a:avLst/>
          </a:prstGeom>
        </p:spPr>
      </p:pic>
      <p:pic>
        <p:nvPicPr>
          <p:cNvPr id="9" name="Рисунок 8" descr="Изображение выглядит как трава, внешний, дере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EC46BA62-4919-47C4-AD03-3C2A70012E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6" r="2" b="29236"/>
          <a:stretch/>
        </p:blipFill>
        <p:spPr>
          <a:xfrm>
            <a:off x="6195372" y="3510858"/>
            <a:ext cx="5797883" cy="278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22" y="145472"/>
            <a:ext cx="4816186" cy="6421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687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дерево, внешний, трав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81977AB-C73C-48B6-9F0B-2D922578A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7" r="-2" b="44176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дерево, внешний, трав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AB315C22-8B66-415B-AA75-D71C64A004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0" r="1" b="14090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дерево, внешний, трав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D84C381-48A1-4CA2-8FF8-EC8B6947AD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7" r="1" b="14846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9" name="Рисунок 8" descr="Изображение выглядит как трава,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1AA5F8E-7DCF-4681-8D58-0424ED56C9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" r="-2" b="18727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52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28</Words>
  <Application>Microsoft Office PowerPoint</Application>
  <PresentationFormat>Широкоэкранный</PresentationFormat>
  <Paragraphs>10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Gill Sans MT</vt:lpstr>
      <vt:lpstr>Arial</vt:lpstr>
      <vt:lpstr>Calibri</vt:lpstr>
      <vt:lpstr>Times New Roman</vt:lpstr>
      <vt:lpstr>Corbel</vt:lpstr>
      <vt:lpstr>Посылка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Сорокина</dc:creator>
  <cp:lastModifiedBy>глава</cp:lastModifiedBy>
  <cp:revision>19</cp:revision>
  <dcterms:created xsi:type="dcterms:W3CDTF">2021-07-09T07:46:10Z</dcterms:created>
  <dcterms:modified xsi:type="dcterms:W3CDTF">2022-02-03T08:45:35Z</dcterms:modified>
</cp:coreProperties>
</file>